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35" r:id="rId2"/>
  </p:sldMasterIdLst>
  <p:notesMasterIdLst>
    <p:notesMasterId r:id="rId12"/>
  </p:notesMasterIdLst>
  <p:handoutMasterIdLst>
    <p:handoutMasterId r:id="rId13"/>
  </p:handoutMasterIdLst>
  <p:sldIdLst>
    <p:sldId id="459" r:id="rId3"/>
    <p:sldId id="460" r:id="rId4"/>
    <p:sldId id="487" r:id="rId5"/>
    <p:sldId id="486" r:id="rId6"/>
    <p:sldId id="461" r:id="rId7"/>
    <p:sldId id="484" r:id="rId8"/>
    <p:sldId id="485" r:id="rId9"/>
    <p:sldId id="483" r:id="rId10"/>
    <p:sldId id="488" r:id="rId1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Geneva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AF7"/>
    <a:srgbClr val="3CD8F8"/>
    <a:srgbClr val="367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99" autoAdjust="0"/>
    <p:restoredTop sz="94720" autoAdjust="0"/>
  </p:normalViewPr>
  <p:slideViewPr>
    <p:cSldViewPr snapToGrid="0" snapToObjects="1">
      <p:cViewPr varScale="1">
        <p:scale>
          <a:sx n="97" d="100"/>
          <a:sy n="97" d="100"/>
        </p:scale>
        <p:origin x="352" y="20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22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10B57-873D-446E-9266-97FF36B43D45}" type="datetime1">
              <a:rPr lang="en-US" altLang="en-US"/>
              <a:pPr/>
              <a:t>2/2/17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7670A-B265-48E8-ABF7-337BCCA743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2246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 New Roman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A6380D-33D3-47B8-838A-94EFB9B7AAA7}" type="datetime1">
              <a:rPr lang="en-US" altLang="en-US"/>
              <a:pPr/>
              <a:t>2/2/17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 New Roman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885FD9-8136-4E44-AA77-A22599FAF4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501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99F-43D0-4FFB-9AB3-D4A2E75CA5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4BB-7D19-4C9A-90C7-1673BBD310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0545-848C-47F2-9A86-322CC01D79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14388" y="6394450"/>
            <a:ext cx="5143500" cy="300038"/>
          </a:xfrm>
        </p:spPr>
        <p:txBody>
          <a:bodyPr/>
          <a:lstStyle>
            <a:lvl1pPr>
              <a:defRPr i="0"/>
            </a:lvl1pPr>
          </a:lstStyle>
          <a:p>
            <a:r>
              <a:rPr lang="en-US" altLang="en-US" dirty="0"/>
              <a:t>Revealing God’s love in the heart of the world.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0" y="6356350"/>
            <a:ext cx="6858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9pPr>
          </a:lstStyle>
          <a:p>
            <a:fld id="{D394999F-43D0-4FFB-9AB3-D4A2E75CA5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38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999F-43D0-4FFB-9AB3-D4A2E75CA5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7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6F3-F1EB-4BDA-9FF8-3ACDF36C21B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877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ECF6-57FD-43CB-8986-0C23259CFE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33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93C-5E1C-4C13-B709-239D61E1B2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99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4B6-0287-4B86-A5A0-7AB8354ED56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9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56350"/>
            <a:ext cx="6858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9pPr>
          </a:lstStyle>
          <a:p>
            <a:fld id="{D394999F-43D0-4FFB-9AB3-D4A2E75CA5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56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19076" y="62600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728E8F-6A92-44CC-B59F-53AB1FE43A94}" type="slidenum">
              <a:rPr lang="en-US" alt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0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6F3-F1EB-4BDA-9FF8-3ACDF36C21B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2249-CCCC-415F-A14F-748C17A33E8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5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BDC9-B48E-4481-9BBE-B83D93507EB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4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8C4BB-7D19-4C9A-90C7-1673BBD310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33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0545-848C-47F2-9A86-322CC01D79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99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9ECF6-57FD-43CB-8986-0C23259CFE5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493C-5E1C-4C13-B709-239D61E1B29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84B6-0287-4B86-A5A0-7AB8354ED56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356350"/>
            <a:ext cx="685800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Geneva" pitchFamily="124" charset="-128"/>
                <a:cs typeface="+mn-cs"/>
              </a:defRPr>
            </a:lvl9pPr>
          </a:lstStyle>
          <a:p>
            <a:fld id="{D394999F-43D0-4FFB-9AB3-D4A2E75CA5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19076" y="62600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728E8F-6A92-44CC-B59F-53AB1FE43A94}" type="slidenum">
              <a:rPr lang="en-US" alt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2249-CCCC-415F-A14F-748C17A33E8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C0BDC9-B48E-4481-9BBE-B83D93507EB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7E84B6-0287-4B86-A5A0-7AB8354ED56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1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Revealing God’s love in the heart of the world.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84B6-0287-4B86-A5A0-7AB8354ED56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07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574851"/>
            <a:ext cx="7325751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cs typeface="Times New Roman" pitchFamily="18" charset="0"/>
              </a:rPr>
              <a:t>Four Action Framework of the BLUE OCEAN STRATEGY</a:t>
            </a:r>
            <a:endParaRPr 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3437" y="3637640"/>
            <a:ext cx="5953688" cy="1933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Application in Regional Meetings of the USC Province</a:t>
            </a:r>
          </a:p>
          <a:p>
            <a:pPr algn="ctr"/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November 2016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98">
        <p14:prism isContent="1"/>
      </p:transition>
    </mc:Choice>
    <mc:Fallback xmlns="">
      <p:transition xmlns:p14="http://schemas.microsoft.com/office/powerpoint/2010/main" spd="slow" advTm="310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Navigating the Waters: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i="1" dirty="0" smtClean="0">
                <a:solidFill>
                  <a:srgbClr val="002060"/>
                </a:solidFill>
              </a:rPr>
              <a:t>Blue Ocean Strategy </a:t>
            </a:r>
            <a:r>
              <a:rPr lang="en-US" b="1" dirty="0" smtClean="0">
                <a:solidFill>
                  <a:srgbClr val="002060"/>
                </a:solidFill>
              </a:rPr>
              <a:t>(BOS)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077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Based on innovation  </a:t>
            </a:r>
          </a:p>
          <a:p>
            <a:r>
              <a:rPr lang="en-US" sz="3600" dirty="0" smtClean="0"/>
              <a:t>Valuing innovation occurs when groups have aligned innovation with mission, practices, operations, etc.</a:t>
            </a:r>
          </a:p>
          <a:p>
            <a:r>
              <a:rPr lang="en-US" sz="3600" dirty="0" smtClean="0"/>
              <a:t>Focus is on differentiation from other</a:t>
            </a:r>
            <a:r>
              <a:rPr lang="en-US" sz="3600" dirty="0"/>
              <a:t> </a:t>
            </a:r>
            <a:r>
              <a:rPr lang="en-US" sz="3600" dirty="0" smtClean="0"/>
              <a:t>experiences, groups, structure, etc. (what/who we were before) and expanding the existing boundaries.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59">
        <p14:prism isContent="1"/>
      </p:transition>
    </mc:Choice>
    <mc:Fallback xmlns="">
      <p:transition xmlns:p14="http://schemas.microsoft.com/office/powerpoint/2010/main" spd="slow" advTm="1153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886265"/>
            <a:ext cx="3580228" cy="505714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At the center  or heart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of the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Four </a:t>
            </a:r>
            <a:br>
              <a:rPr lang="en-US" sz="4000" b="1" dirty="0" smtClean="0">
                <a:solidFill>
                  <a:srgbClr val="002060"/>
                </a:solidFill>
              </a:rPr>
            </a:br>
            <a:r>
              <a:rPr lang="en-US" sz="4000" b="1" dirty="0" smtClean="0">
                <a:solidFill>
                  <a:srgbClr val="002060"/>
                </a:solidFill>
              </a:rPr>
              <a:t>Action Framework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98" y="514473"/>
            <a:ext cx="6765972" cy="620700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fld id="{8AC726F3-F1EB-4BDA-9FF8-3ACDF36C21B3}" type="slidenum">
              <a:rPr lang="en-US" altLang="en-US" smtClean="0"/>
              <a:pPr>
                <a:lnSpc>
                  <a:spcPct val="150000"/>
                </a:lnSpc>
              </a:pPr>
              <a:t>3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6069" y="2785402"/>
            <a:ext cx="219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VALUE INNOVATION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2">
        <p14:prism isContent="1"/>
      </p:transition>
    </mc:Choice>
    <mc:Fallback xmlns="">
      <p:transition xmlns:p14="http://schemas.microsoft.com/office/powerpoint/2010/main" spd="slow" advTm="294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6F3-F1EB-4BDA-9FF8-3ACDF36C21B3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2453" y="710419"/>
            <a:ext cx="7538673" cy="49425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002060"/>
                </a:solidFill>
              </a:rPr>
              <a:t>Four Action Framework in light of the 2016 General Chapter calls… 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Reach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new frontiers.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Live in a more human way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Embrace silence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 and act as one single </a:t>
            </a:r>
            <a:r>
              <a:rPr lang="en-US" sz="36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body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18">
        <p14:prism isContent="1"/>
      </p:transition>
    </mc:Choice>
    <mc:Fallback xmlns="">
      <p:transition xmlns:p14="http://schemas.microsoft.com/office/powerpoint/2010/main" spd="slow" advTm="721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2747" y="1106425"/>
            <a:ext cx="7696200" cy="4907546"/>
            <a:chOff x="-99766" y="838"/>
            <a:chExt cx="6119661" cy="5201200"/>
          </a:xfrm>
        </p:grpSpPr>
        <p:sp>
          <p:nvSpPr>
            <p:cNvPr id="7" name="Oval 6"/>
            <p:cNvSpPr/>
            <p:nvPr/>
          </p:nvSpPr>
          <p:spPr>
            <a:xfrm>
              <a:off x="2182376" y="2012264"/>
              <a:ext cx="1655334" cy="1356782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srgbClr val="008000"/>
                  </a:solidFill>
                  <a:effectLst/>
                  <a:ea typeface="Calibri"/>
                  <a:cs typeface="Times New Roman"/>
                </a:rPr>
                <a:t>The new value(s) we want to create </a:t>
              </a:r>
              <a:endParaRPr lang="en-US" sz="1600" dirty="0">
                <a:solidFill>
                  <a:srgbClr val="008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Right Arrow Callout 7"/>
            <p:cNvSpPr/>
            <p:nvPr/>
          </p:nvSpPr>
          <p:spPr>
            <a:xfrm>
              <a:off x="-99766" y="1630191"/>
              <a:ext cx="2355568" cy="2572341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7576"/>
              </a:avLst>
            </a:prstGeom>
            <a:ln>
              <a:solidFill>
                <a:srgbClr val="0000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ELIMINATE  </a:t>
              </a:r>
              <a:r>
                <a:rPr lang="en-US" sz="1400" b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             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Which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factors, actions or practices  need to be eliminated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from our current reality because they block us from  living &amp; functioning as a region </a:t>
              </a:r>
              <a:r>
                <a:rPr lang="en-US" sz="1400" dirty="0" smtClean="0">
                  <a:solidFill>
                    <a:srgbClr val="000000"/>
                  </a:solidFill>
                </a:rPr>
                <a:t>and  across </a:t>
              </a:r>
              <a:r>
                <a:rPr lang="en-US" sz="1400" dirty="0">
                  <a:solidFill>
                    <a:srgbClr val="000000"/>
                  </a:solidFill>
                </a:rPr>
                <a:t>the province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?</a:t>
              </a:r>
              <a:endParaRPr lang="en-US" sz="1400" dirty="0">
                <a:solidFill>
                  <a:srgbClr val="00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Up Arrow Callout 8"/>
            <p:cNvSpPr/>
            <p:nvPr/>
          </p:nvSpPr>
          <p:spPr>
            <a:xfrm>
              <a:off x="1954598" y="3203023"/>
              <a:ext cx="2353719" cy="1999015"/>
            </a:xfrm>
            <a:prstGeom prst="upArrowCallou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REDUCE                                           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Which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factors, actions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 or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practices should be reduced </a:t>
              </a:r>
              <a:r>
                <a:rPr lang="en-US" sz="1400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to better support living &amp; functioning as a region </a:t>
              </a:r>
              <a:r>
                <a:rPr lang="en-US" sz="1400" dirty="0">
                  <a:solidFill>
                    <a:srgbClr val="000000"/>
                  </a:solidFill>
                </a:rPr>
                <a:t>and </a:t>
              </a:r>
              <a:r>
                <a:rPr lang="en-US" sz="1400" dirty="0" smtClean="0">
                  <a:solidFill>
                    <a:srgbClr val="000000"/>
                  </a:solidFill>
                </a:rPr>
                <a:t>across </a:t>
              </a:r>
              <a:r>
                <a:rPr lang="en-US" sz="1400" dirty="0">
                  <a:solidFill>
                    <a:srgbClr val="000000"/>
                  </a:solidFill>
                </a:rPr>
                <a:t>the </a:t>
              </a:r>
              <a:r>
                <a:rPr lang="en-US" sz="1400" dirty="0" smtClean="0">
                  <a:solidFill>
                    <a:srgbClr val="000000"/>
                  </a:solidFill>
                </a:rPr>
                <a:t>Province </a:t>
              </a:r>
              <a:r>
                <a:rPr lang="en-US" sz="1400" dirty="0" smtClean="0">
                  <a:solidFill>
                    <a:srgbClr val="000000"/>
                  </a:solidFill>
                  <a:ea typeface="Calibri"/>
                  <a:cs typeface="Times New Roman"/>
                </a:rPr>
                <a:t>?</a:t>
              </a:r>
              <a:endParaRPr lang="en-US" sz="1400" dirty="0">
                <a:solidFill>
                  <a:srgbClr val="00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Left Arrow Callout 9"/>
            <p:cNvSpPr/>
            <p:nvPr/>
          </p:nvSpPr>
          <p:spPr>
            <a:xfrm>
              <a:off x="3837710" y="1697885"/>
              <a:ext cx="2182185" cy="2301557"/>
            </a:xfrm>
            <a:prstGeom prst="leftArrowCallou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en-US" sz="1400" b="1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CREATE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        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               Which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factors, actions or practices should be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created that we have not done before when we were not regions </a:t>
              </a:r>
              <a:r>
                <a:rPr lang="en-US" sz="1400" dirty="0">
                  <a:solidFill>
                    <a:srgbClr val="000000"/>
                  </a:solidFill>
                </a:rPr>
                <a:t>and cross the province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?</a:t>
              </a:r>
              <a:endParaRPr lang="en-US" sz="1400" dirty="0">
                <a:solidFill>
                  <a:srgbClr val="000000"/>
                </a:solidFill>
                <a:effectLst/>
                <a:ea typeface="Calibri"/>
                <a:cs typeface="Times New Roman"/>
              </a:endParaRPr>
            </a:p>
          </p:txBody>
        </p:sp>
        <p:sp>
          <p:nvSpPr>
            <p:cNvPr id="11" name="Down Arrow Callout 10"/>
            <p:cNvSpPr/>
            <p:nvPr/>
          </p:nvSpPr>
          <p:spPr>
            <a:xfrm>
              <a:off x="1874541" y="838"/>
              <a:ext cx="2433777" cy="2019604"/>
            </a:xfrm>
            <a:prstGeom prst="downArrowCallout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400" b="1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INCREASE                                   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Which 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factors, actions or practices should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we do more of to live &amp; function as a region </a:t>
              </a:r>
              <a:r>
                <a:rPr lang="en-US" sz="1400" dirty="0">
                  <a:solidFill>
                    <a:srgbClr val="000000"/>
                  </a:solidFill>
                </a:rPr>
                <a:t>and </a:t>
              </a:r>
              <a:r>
                <a:rPr lang="en-US" sz="1400" dirty="0" smtClean="0">
                  <a:solidFill>
                    <a:srgbClr val="000000"/>
                  </a:solidFill>
                </a:rPr>
                <a:t>across </a:t>
              </a:r>
              <a:r>
                <a:rPr lang="en-US" sz="1400" dirty="0">
                  <a:solidFill>
                    <a:srgbClr val="000000"/>
                  </a:solidFill>
                </a:rPr>
                <a:t>the </a:t>
              </a:r>
              <a:r>
                <a:rPr lang="en-US" sz="1400" dirty="0" smtClean="0">
                  <a:solidFill>
                    <a:srgbClr val="000000"/>
                  </a:solidFill>
                </a:rPr>
                <a:t>Province </a:t>
              </a:r>
              <a:r>
                <a:rPr lang="en-US" sz="1400" dirty="0" smtClean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?</a:t>
              </a:r>
              <a:endParaRPr lang="en-US" sz="1400" dirty="0">
                <a:solidFill>
                  <a:srgbClr val="000000"/>
                </a:solidFill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3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9">
        <p14:prism isContent="1"/>
      </p:transition>
    </mc:Choice>
    <mc:Fallback xmlns="">
      <p:transition xmlns:p14="http://schemas.microsoft.com/office/powerpoint/2010/main" spd="slow" advTm="1064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11519"/>
              </p:ext>
            </p:extLst>
          </p:nvPr>
        </p:nvGraphicFramePr>
        <p:xfrm>
          <a:off x="457200" y="1429228"/>
          <a:ext cx="8229600" cy="50953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5385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INCREASE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REDUCE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rgbClr val="002060"/>
                    </a:solidFill>
                  </a:tcPr>
                </a:tc>
              </a:tr>
              <a:tr h="451175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Ties with partners of every kind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Communication with Region of the Americas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Focus on the three priorities with special attention on forgiveness and do formation in this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Utilize and expand our use of </a:t>
                      </a:r>
                      <a:r>
                        <a:rPr lang="en-US" sz="2600" dirty="0" smtClean="0">
                          <a:effectLst/>
                        </a:rPr>
                        <a:t>technology</a:t>
                      </a:r>
                      <a:endParaRPr lang="en-US" sz="2600" dirty="0">
                        <a:effectLst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Insular thinking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Individualism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Fear of change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Complexity of communication of financial information to communities/Sisters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5588" y="838385"/>
            <a:ext cx="74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CASE EXAMPLE on COMMUNITY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1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99">
        <p14:prism isContent="1"/>
      </p:transition>
    </mc:Choice>
    <mc:Fallback xmlns="">
      <p:transition xmlns:p14="http://schemas.microsoft.com/office/powerpoint/2010/main" spd="slow" advTm="540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39952"/>
              </p:ext>
            </p:extLst>
          </p:nvPr>
        </p:nvGraphicFramePr>
        <p:xfrm>
          <a:off x="457200" y="1585897"/>
          <a:ext cx="8229600" cy="4556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562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CREATE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chemeClr val="bg1"/>
                          </a:solidFill>
                          <a:effectLst/>
                        </a:rPr>
                        <a:t>ELIMINATE</a:t>
                      </a:r>
                      <a:endParaRPr lang="en-US" sz="2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rgbClr val="002060"/>
                    </a:solidFill>
                  </a:tcPr>
                </a:tc>
              </a:tr>
              <a:tr h="156100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Reframe vision of aging in more positive way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Expand models of community and leadership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Initiatives to facilitate regional contact and collaboration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</a:endParaRPr>
                    </a:p>
                  </a:txBody>
                  <a:tcPr marL="60810" marR="6081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600" dirty="0">
                          <a:effectLst/>
                        </a:rPr>
                        <a:t>Attitudes and actions that prevent our moving around</a:t>
                      </a:r>
                      <a:endParaRPr lang="en-US" sz="2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10" marR="6081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5588" y="832462"/>
            <a:ext cx="744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CASE EXAMPLE on COMMUNITY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93">
        <p14:prism isContent="1"/>
      </p:transition>
    </mc:Choice>
    <mc:Fallback xmlns="">
      <p:transition xmlns:p14="http://schemas.microsoft.com/office/powerpoint/2010/main" spd="slow" advTm="616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153400" cy="135753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THANK YOU AND…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6F3-F1EB-4BDA-9FF8-3ACDF36C21B3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315140"/>
            <a:ext cx="5429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9">
        <p14:prism isContent="1"/>
      </p:transition>
    </mc:Choice>
    <mc:Fallback xmlns="">
      <p:transition xmlns:p14="http://schemas.microsoft.com/office/powerpoint/2010/main" spd="slow" advTm="39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6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</a:rPr>
              <a:t>GROUP WORK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164"/>
            <a:ext cx="8229600" cy="4856000"/>
          </a:xfrm>
        </p:spPr>
        <p:txBody>
          <a:bodyPr/>
          <a:lstStyle/>
          <a:p>
            <a:r>
              <a:rPr lang="en-US" sz="1400" dirty="0"/>
              <a:t>In light of the General Chapter, we are called to:</a:t>
            </a:r>
          </a:p>
          <a:p>
            <a:pPr lvl="0"/>
            <a:r>
              <a:rPr lang="en-US" sz="1400" dirty="0"/>
              <a:t>Reach new frontiers.</a:t>
            </a:r>
          </a:p>
          <a:p>
            <a:pPr lvl="0"/>
            <a:r>
              <a:rPr lang="en-US" sz="1400" dirty="0"/>
              <a:t>Live in a more human way</a:t>
            </a:r>
          </a:p>
          <a:p>
            <a:pPr lvl="0"/>
            <a:r>
              <a:rPr lang="en-US" sz="1400" dirty="0"/>
              <a:t>Embrace silence</a:t>
            </a:r>
          </a:p>
          <a:p>
            <a:pPr lvl="0"/>
            <a:r>
              <a:rPr lang="en-US" sz="1400" dirty="0"/>
              <a:t>Be and act as one single body.</a:t>
            </a:r>
          </a:p>
          <a:p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99941"/>
              </p:ext>
            </p:extLst>
          </p:nvPr>
        </p:nvGraphicFramePr>
        <p:xfrm>
          <a:off x="1259404" y="2765414"/>
          <a:ext cx="6096000" cy="3032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factors, actions or practices should be </a:t>
                      </a:r>
                      <a:r>
                        <a:rPr lang="en-US" sz="10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</a:t>
                      </a:r>
                      <a:r>
                        <a:rPr lang="en-US" sz="10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 do </a:t>
                      </a:r>
                      <a:r>
                        <a:rPr lang="en-US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more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to live &amp; function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</a:t>
                      </a:r>
                      <a:r>
                        <a:rPr lang="en-U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across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province?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factors, actions or practices should be </a:t>
                      </a:r>
                      <a:r>
                        <a:rPr lang="en-US" sz="10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reduced</a:t>
                      </a:r>
                      <a:r>
                        <a:rPr lang="en-US" sz="10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better support living &amp; functioning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en-U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across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province?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factors, actions or practices should be </a:t>
                      </a:r>
                      <a:r>
                        <a:rPr lang="en-US" sz="1100" b="1" i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created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that we have not done before when we were not regions that would benefit us in living &amp; functioning more fully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 across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province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factors, actions or practices need to be </a:t>
                      </a:r>
                      <a:r>
                        <a:rPr lang="en-US" sz="11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eliminated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from our current reality because they block us living &amp; functioning </a:t>
                      </a: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across 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province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2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12396</TotalTime>
  <Words>471</Words>
  <Application>Microsoft Macintosh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Cambria</vt:lpstr>
      <vt:lpstr>Constantia</vt:lpstr>
      <vt:lpstr>Geneva</vt:lpstr>
      <vt:lpstr>Symbol</vt:lpstr>
      <vt:lpstr>Times New Roman</vt:lpstr>
      <vt:lpstr>Wingdings 2</vt:lpstr>
      <vt:lpstr>Arial</vt:lpstr>
      <vt:lpstr>Flow</vt:lpstr>
      <vt:lpstr>Office Theme</vt:lpstr>
      <vt:lpstr>Four Action Framework of the BLUE OCEAN STRATEGY</vt:lpstr>
      <vt:lpstr>Navigating the Waters: Blue Ocean Strategy (BOS) </vt:lpstr>
      <vt:lpstr>At the center  or heart  of the  Four  Action Framework</vt:lpstr>
      <vt:lpstr>PowerPoint Presentation</vt:lpstr>
      <vt:lpstr>PowerPoint Presentation</vt:lpstr>
      <vt:lpstr>PowerPoint Presentation</vt:lpstr>
      <vt:lpstr>PowerPoint Presentation</vt:lpstr>
      <vt:lpstr>THANK YOU AND…</vt:lpstr>
      <vt:lpstr>GROUP WORK 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Meyerhoff</dc:creator>
  <cp:lastModifiedBy>Annette Schmeling</cp:lastModifiedBy>
  <cp:revision>206</cp:revision>
  <cp:lastPrinted>2016-11-09T19:23:53Z</cp:lastPrinted>
  <dcterms:created xsi:type="dcterms:W3CDTF">2014-09-18T18:12:32Z</dcterms:created>
  <dcterms:modified xsi:type="dcterms:W3CDTF">2017-02-03T00:40:55Z</dcterms:modified>
</cp:coreProperties>
</file>